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509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bis-nbuv.gov.ua/cgi-bin/irbis_nbuv/cgiirbis_64.exe?Z21ID=&amp;I21DBN=UJRN&amp;P21DBN=UJRN&amp;S21STN=1&amp;S21REF=10&amp;S21FMT=JUU_all&amp;C21COM=S&amp;S21CNR=20&amp;S21P01=0&amp;S21P02=0&amp;S21P03=IJ=&amp;S21COLORTERMS=1&amp;S21STR=%D0%967353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352800"/>
            <a:ext cx="7924800" cy="2743200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>
                <a:latin typeface="Algerian" pitchFamily="82" charset="0"/>
              </a:rPr>
              <a:t>Жанри віртуальної літератури</a:t>
            </a:r>
            <a:endParaRPr lang="ru-RU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cap="all" dirty="0" err="1" smtClean="0"/>
              <a:t>Гіпертекстуальна</a:t>
            </a:r>
            <a:r>
              <a:rPr lang="uk-UA" b="1" cap="all" dirty="0" smtClean="0"/>
              <a:t> проза в українській літературі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Розвиток </a:t>
            </a:r>
            <a:r>
              <a:rPr lang="uk-UA" dirty="0" err="1" smtClean="0"/>
              <a:t>гіпертекстуальної</a:t>
            </a:r>
            <a:r>
              <a:rPr lang="uk-UA" dirty="0" smtClean="0"/>
              <a:t> прози в українській літературі.</a:t>
            </a:r>
            <a:endParaRPr lang="ru-RU" dirty="0" smtClean="0"/>
          </a:p>
          <a:p>
            <a:pPr lvl="0"/>
            <a:r>
              <a:rPr lang="uk-UA" i="1" dirty="0" smtClean="0"/>
              <a:t>Риси </a:t>
            </a:r>
            <a:r>
              <a:rPr lang="uk-UA" i="1" dirty="0" err="1" smtClean="0"/>
              <a:t>гіпертекстуальності</a:t>
            </a:r>
            <a:r>
              <a:rPr lang="uk-UA" i="1" dirty="0" smtClean="0"/>
              <a:t> в романі-puzzle Ю. </a:t>
            </a:r>
            <a:r>
              <a:rPr lang="uk-UA" i="1" dirty="0" err="1" smtClean="0"/>
              <a:t>Іздрика</a:t>
            </a:r>
            <a:r>
              <a:rPr lang="uk-UA" i="1" dirty="0" smtClean="0"/>
              <a:t> «АМ™». </a:t>
            </a:r>
            <a:endParaRPr lang="ru-RU" dirty="0" smtClean="0"/>
          </a:p>
          <a:p>
            <a:pPr lvl="0"/>
            <a:r>
              <a:rPr lang="en-US" dirty="0" err="1" smtClean="0"/>
              <a:t>Facebook</a:t>
            </a:r>
            <a:r>
              <a:rPr lang="ru-RU" dirty="0" smtClean="0"/>
              <a:t>-</a:t>
            </a:r>
            <a:r>
              <a:rPr lang="uk-UA" dirty="0" smtClean="0"/>
              <a:t>роман О. Шинкаренка «Кагарлик».</a:t>
            </a:r>
            <a:endParaRPr lang="ru-RU" dirty="0" smtClean="0"/>
          </a:p>
          <a:p>
            <a:pPr lvl="0"/>
            <a:r>
              <a:rPr lang="uk-UA" dirty="0" smtClean="0"/>
              <a:t>Риси жіночого письма: «8. Жіноча мережева проза».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cap="all" dirty="0" err="1" smtClean="0"/>
              <a:t>Блог</a:t>
            </a:r>
            <a:r>
              <a:rPr lang="uk-UA" b="1" cap="all" dirty="0" smtClean="0"/>
              <a:t> та інтернет-щоденник як </a:t>
            </a:r>
            <a:r>
              <a:rPr lang="uk-UA" b="1" cap="all" dirty="0" err="1" smtClean="0"/>
              <a:t>гіпержанри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uk-UA" dirty="0" smtClean="0"/>
              <a:t>Поняття </a:t>
            </a:r>
            <a:r>
              <a:rPr lang="uk-UA" dirty="0" err="1" smtClean="0"/>
              <a:t>блогу</a:t>
            </a:r>
            <a:r>
              <a:rPr lang="uk-UA" dirty="0" smtClean="0"/>
              <a:t> та його різновиди. Класифікація блогів.</a:t>
            </a:r>
            <a:endParaRPr lang="ru-RU" dirty="0" smtClean="0"/>
          </a:p>
          <a:p>
            <a:pPr lvl="0"/>
            <a:r>
              <a:rPr lang="uk-UA" dirty="0" err="1" smtClean="0"/>
              <a:t>Гіпертекст</a:t>
            </a:r>
            <a:r>
              <a:rPr lang="uk-UA" dirty="0" smtClean="0"/>
              <a:t> як структурний принцип організації текстового простору в </a:t>
            </a:r>
            <a:r>
              <a:rPr lang="uk-UA" dirty="0" err="1" smtClean="0"/>
              <a:t>інтернет-щоденниках</a:t>
            </a:r>
            <a:r>
              <a:rPr lang="uk-UA" dirty="0" smtClean="0"/>
              <a:t>. </a:t>
            </a:r>
            <a:endParaRPr lang="ru-RU" dirty="0" smtClean="0"/>
          </a:p>
          <a:p>
            <a:pPr lvl="0"/>
            <a:r>
              <a:rPr lang="uk-UA" dirty="0" smtClean="0"/>
              <a:t>Жанрові характеристики віртуальних щоденників та їх функції. </a:t>
            </a:r>
            <a:endParaRPr lang="ru-RU" dirty="0" smtClean="0"/>
          </a:p>
          <a:p>
            <a:pPr lvl="0"/>
            <a:r>
              <a:rPr lang="uk-UA" dirty="0" smtClean="0"/>
              <a:t>Проблемно-тематичний спектр </a:t>
            </a:r>
            <a:r>
              <a:rPr lang="uk-UA" dirty="0" err="1" smtClean="0"/>
              <a:t>онлайнових</a:t>
            </a:r>
            <a:r>
              <a:rPr lang="uk-UA" dirty="0" smtClean="0"/>
              <a:t> щоденників.</a:t>
            </a:r>
            <a:endParaRPr lang="ru-RU" dirty="0" smtClean="0"/>
          </a:p>
          <a:p>
            <a:pPr lvl="0"/>
            <a:r>
              <a:rPr lang="uk-UA" dirty="0" err="1" smtClean="0"/>
              <a:t>Блог-щоденник</a:t>
            </a:r>
            <a:r>
              <a:rPr lang="uk-UA" dirty="0" smtClean="0"/>
              <a:t> </a:t>
            </a:r>
            <a:r>
              <a:rPr lang="uk-UA" dirty="0" err="1" smtClean="0"/>
              <a:t>Крістіни</a:t>
            </a:r>
            <a:r>
              <a:rPr lang="uk-UA" dirty="0" smtClean="0"/>
              <a:t> </a:t>
            </a:r>
            <a:r>
              <a:rPr lang="uk-UA" dirty="0" err="1" smtClean="0"/>
              <a:t>Бердинських</a:t>
            </a:r>
            <a:r>
              <a:rPr lang="uk-UA" dirty="0" smtClean="0"/>
              <a:t> «</a:t>
            </a:r>
            <a:r>
              <a:rPr lang="uk-UA" dirty="0" err="1" smtClean="0"/>
              <a:t>Єлюди</a:t>
            </a:r>
            <a:r>
              <a:rPr lang="uk-UA" dirty="0" smtClean="0"/>
              <a:t>. Теплі історії з Майдану».</a:t>
            </a:r>
            <a:endParaRPr lang="ru-RU" dirty="0" smtClean="0"/>
          </a:p>
          <a:p>
            <a:pPr lvl="0"/>
            <a:r>
              <a:rPr lang="uk-UA" dirty="0" smtClean="0"/>
              <a:t>Ю. </a:t>
            </a:r>
            <a:r>
              <a:rPr lang="uk-UA" dirty="0" err="1" smtClean="0"/>
              <a:t>Іздрик</a:t>
            </a:r>
            <a:r>
              <a:rPr lang="uk-UA" dirty="0" smtClean="0"/>
              <a:t> «Мертвий щоденник».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cap="all" dirty="0" err="1" smtClean="0"/>
              <a:t>Фанфікшн</a:t>
            </a:r>
            <a:r>
              <a:rPr lang="uk-UA" b="1" cap="all" dirty="0" smtClean="0"/>
              <a:t> як феномен сучасної літератури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err="1" smtClean="0"/>
              <a:t>Фанфікшн</a:t>
            </a:r>
            <a:r>
              <a:rPr lang="uk-UA" dirty="0" smtClean="0"/>
              <a:t> як предмет наукового дослідження.</a:t>
            </a:r>
            <a:endParaRPr lang="ru-RU" dirty="0" smtClean="0"/>
          </a:p>
          <a:p>
            <a:pPr lvl="0"/>
            <a:r>
              <a:rPr lang="uk-UA" dirty="0" smtClean="0"/>
              <a:t>Жанрові різновиди </a:t>
            </a:r>
            <a:r>
              <a:rPr lang="uk-UA" dirty="0" err="1" smtClean="0"/>
              <a:t>фанфікшна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smtClean="0"/>
              <a:t>Специфіка </a:t>
            </a:r>
            <a:r>
              <a:rPr lang="uk-UA" dirty="0" err="1" smtClean="0"/>
              <a:t>текстопородження</a:t>
            </a:r>
            <a:r>
              <a:rPr lang="uk-UA" dirty="0" smtClean="0"/>
              <a:t> у </a:t>
            </a:r>
            <a:r>
              <a:rPr lang="uk-UA" dirty="0" err="1" smtClean="0"/>
              <a:t>фанфікшині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smtClean="0"/>
              <a:t>Аналіз </a:t>
            </a:r>
            <a:r>
              <a:rPr lang="uk-UA" dirty="0" err="1" smtClean="0"/>
              <a:t>фанфіків</a:t>
            </a:r>
            <a:r>
              <a:rPr lang="uk-UA" dirty="0" smtClean="0"/>
              <a:t>, створених на основі твору Дж. </a:t>
            </a:r>
            <a:r>
              <a:rPr lang="uk-UA" dirty="0" err="1" smtClean="0"/>
              <a:t>Роулінг</a:t>
            </a:r>
            <a:r>
              <a:rPr lang="uk-UA" dirty="0" smtClean="0"/>
              <a:t> «Гаррі </a:t>
            </a:r>
            <a:r>
              <a:rPr lang="uk-UA" dirty="0" err="1" smtClean="0"/>
              <a:t>Поттер</a:t>
            </a:r>
            <a:r>
              <a:rPr lang="uk-UA" dirty="0" smtClean="0"/>
              <a:t>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cap="all" dirty="0" err="1" smtClean="0"/>
              <a:t>типологічні</a:t>
            </a:r>
            <a:r>
              <a:rPr lang="ru-RU" sz="3200" b="1" cap="all" dirty="0" smtClean="0"/>
              <a:t> та </a:t>
            </a:r>
            <a:r>
              <a:rPr lang="ru-RU" sz="3200" b="1" cap="all" dirty="0" err="1" smtClean="0"/>
              <a:t>жанрові</a:t>
            </a:r>
            <a:r>
              <a:rPr lang="ru-RU" sz="3200" b="1" cap="all" dirty="0" smtClean="0"/>
              <a:t> характеристики </a:t>
            </a:r>
            <a:r>
              <a:rPr lang="ru-RU" sz="3200" b="1" cap="all" dirty="0" err="1" smtClean="0"/>
              <a:t>сучасних</a:t>
            </a:r>
            <a:r>
              <a:rPr lang="ru-RU" sz="3200" b="1" cap="all" dirty="0" smtClean="0"/>
              <a:t> </a:t>
            </a:r>
            <a:r>
              <a:rPr lang="ru-RU" sz="3200" b="1" cap="all" dirty="0" err="1" smtClean="0"/>
              <a:t>тревел-журналів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Д</a:t>
            </a:r>
            <a:r>
              <a:rPr lang="ru-RU" dirty="0" err="1" smtClean="0"/>
              <a:t>ефініції</a:t>
            </a:r>
            <a:r>
              <a:rPr lang="ru-RU" dirty="0" smtClean="0"/>
              <a:t> понять </a:t>
            </a:r>
            <a:r>
              <a:rPr lang="uk-UA" dirty="0" smtClean="0"/>
              <a:t>«</a:t>
            </a:r>
            <a:r>
              <a:rPr lang="ru-RU" dirty="0" err="1" smtClean="0"/>
              <a:t>тревел-контент</a:t>
            </a:r>
            <a:r>
              <a:rPr lang="uk-UA" dirty="0" smtClean="0"/>
              <a:t>»</a:t>
            </a:r>
            <a:r>
              <a:rPr lang="ru-RU" dirty="0" smtClean="0"/>
              <a:t>, </a:t>
            </a:r>
            <a:r>
              <a:rPr lang="uk-UA" dirty="0" smtClean="0"/>
              <a:t>«</a:t>
            </a:r>
            <a:r>
              <a:rPr lang="ru-RU" dirty="0" err="1" smtClean="0"/>
              <a:t>тревел-медіатекст</a:t>
            </a:r>
            <a:r>
              <a:rPr lang="uk-UA" dirty="0" smtClean="0"/>
              <a:t>»</a:t>
            </a:r>
            <a:r>
              <a:rPr lang="ru-RU" dirty="0" smtClean="0"/>
              <a:t>,</a:t>
            </a:r>
            <a:r>
              <a:rPr lang="uk-UA" dirty="0" smtClean="0"/>
              <a:t> «</a:t>
            </a:r>
            <a:r>
              <a:rPr lang="uk-UA" dirty="0" err="1" smtClean="0"/>
              <a:t>тревел-журнал</a:t>
            </a:r>
            <a:r>
              <a:rPr lang="uk-UA" dirty="0" smtClean="0"/>
              <a:t>», «</a:t>
            </a:r>
            <a:r>
              <a:rPr lang="uk-UA" dirty="0" err="1" smtClean="0"/>
              <a:t>тревелог</a:t>
            </a:r>
            <a:r>
              <a:rPr lang="uk-UA" dirty="0" smtClean="0"/>
              <a:t>».</a:t>
            </a:r>
            <a:endParaRPr lang="ru-RU" dirty="0" smtClean="0"/>
          </a:p>
          <a:p>
            <a:pPr lvl="0"/>
            <a:r>
              <a:rPr lang="ru-RU" dirty="0" err="1" smtClean="0"/>
              <a:t>Жанрова</a:t>
            </a:r>
            <a:r>
              <a:rPr lang="ru-RU" dirty="0" smtClean="0"/>
              <a:t> парадигма </a:t>
            </a:r>
            <a:r>
              <a:rPr lang="ru-RU" dirty="0" err="1" smtClean="0"/>
              <a:t>нефікційної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мандрів</a:t>
            </a:r>
            <a:r>
              <a:rPr lang="ru-RU" dirty="0" smtClean="0"/>
              <a:t> як </a:t>
            </a:r>
            <a:r>
              <a:rPr lang="ru-RU" dirty="0" err="1" smtClean="0"/>
              <a:t>генетична</a:t>
            </a:r>
            <a:r>
              <a:rPr lang="ru-RU" dirty="0" smtClean="0"/>
              <a:t> предтеча </a:t>
            </a:r>
            <a:r>
              <a:rPr lang="ru-RU" dirty="0" err="1" smtClean="0"/>
              <a:t>тревел-журналістики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smtClean="0"/>
              <a:t>Функції </a:t>
            </a:r>
            <a:r>
              <a:rPr lang="uk-UA" dirty="0" err="1" smtClean="0"/>
              <a:t>тревел-журналів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ru-RU" dirty="0" err="1" smtClean="0"/>
              <a:t>Тревел-партворки</a:t>
            </a:r>
            <a:r>
              <a:rPr lang="ru-RU" dirty="0" smtClean="0"/>
              <a:t> та </a:t>
            </a:r>
            <a:r>
              <a:rPr lang="ru-RU" dirty="0" err="1" smtClean="0"/>
              <a:t>бортові</a:t>
            </a:r>
            <a:r>
              <a:rPr lang="ru-RU" dirty="0" smtClean="0"/>
              <a:t> </a:t>
            </a:r>
            <a:r>
              <a:rPr lang="ru-RU" dirty="0" err="1" smtClean="0"/>
              <a:t>журнали</a:t>
            </a:r>
            <a:r>
              <a:rPr lang="ru-RU" dirty="0" smtClean="0"/>
              <a:t> у </a:t>
            </a:r>
            <a:r>
              <a:rPr lang="ru-RU" dirty="0" err="1" smtClean="0"/>
              <a:t>фокусі</a:t>
            </a:r>
            <a:r>
              <a:rPr lang="ru-RU" dirty="0" smtClean="0"/>
              <a:t> </a:t>
            </a:r>
            <a:r>
              <a:rPr lang="ru-RU" dirty="0" err="1" smtClean="0"/>
              <a:t>типологічного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ru-RU" dirty="0" err="1" smtClean="0"/>
              <a:t>Тематичні</a:t>
            </a:r>
            <a:r>
              <a:rPr lang="ru-RU" dirty="0" smtClean="0"/>
              <a:t> та </a:t>
            </a:r>
            <a:r>
              <a:rPr lang="ru-RU" dirty="0" err="1" smtClean="0"/>
              <a:t>жанрові</a:t>
            </a:r>
            <a:r>
              <a:rPr lang="ru-RU" dirty="0" smtClean="0"/>
              <a:t> </a:t>
            </a:r>
            <a:r>
              <a:rPr lang="ru-RU" dirty="0" err="1" smtClean="0"/>
              <a:t>пріоритети</a:t>
            </a:r>
            <a:r>
              <a:rPr lang="ru-RU" dirty="0" smtClean="0"/>
              <a:t> </a:t>
            </a:r>
            <a:r>
              <a:rPr lang="ru-RU" dirty="0" err="1" smtClean="0"/>
              <a:t>тревел-журналів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uk-UA" dirty="0" err="1" smtClean="0"/>
              <a:t>Амирян</a:t>
            </a:r>
            <a:r>
              <a:rPr lang="uk-UA" dirty="0" smtClean="0"/>
              <a:t> Т. </a:t>
            </a:r>
            <a:r>
              <a:rPr lang="ru-RU" dirty="0" smtClean="0"/>
              <a:t>Графический роман и история // </a:t>
            </a:r>
            <a:r>
              <a:rPr lang="ru-RU" i="1" dirty="0" smtClean="0"/>
              <a:t>Социальные и гуманитарные науки: отечественная и зарубежная литература. Серия 7: Литературоведение. Реферативный журнал. </a:t>
            </a:r>
            <a:r>
              <a:rPr lang="ru-RU" dirty="0" smtClean="0"/>
              <a:t>Москва : Институт научной информации по общественным наукам РАН, 2016. С. 60-64. </a:t>
            </a:r>
          </a:p>
          <a:p>
            <a:pPr lvl="0"/>
            <a:r>
              <a:rPr lang="uk-UA" dirty="0" err="1" smtClean="0"/>
              <a:t>Ардемасова</a:t>
            </a:r>
            <a:r>
              <a:rPr lang="uk-UA" dirty="0" smtClean="0"/>
              <a:t> Е. Образ </a:t>
            </a:r>
            <a:r>
              <a:rPr lang="uk-UA" dirty="0" err="1" smtClean="0"/>
              <a:t>женщины</a:t>
            </a:r>
            <a:r>
              <a:rPr lang="uk-UA" dirty="0" smtClean="0"/>
              <a:t> в </a:t>
            </a:r>
            <a:r>
              <a:rPr lang="uk-UA" dirty="0" err="1" smtClean="0"/>
              <a:t>соверменной</a:t>
            </a:r>
            <a:r>
              <a:rPr lang="uk-UA" dirty="0" smtClean="0"/>
              <a:t> </a:t>
            </a:r>
            <a:r>
              <a:rPr lang="uk-UA" dirty="0" err="1" smtClean="0"/>
              <a:t>литературе</a:t>
            </a:r>
            <a:r>
              <a:rPr lang="uk-UA" dirty="0" smtClean="0"/>
              <a:t> (на </a:t>
            </a:r>
            <a:r>
              <a:rPr lang="uk-UA" dirty="0" err="1" smtClean="0"/>
              <a:t>примере</a:t>
            </a:r>
            <a:r>
              <a:rPr lang="uk-UA" dirty="0" smtClean="0"/>
              <a:t> </a:t>
            </a:r>
            <a:r>
              <a:rPr lang="uk-UA" dirty="0" err="1" smtClean="0"/>
              <a:t>видеопоэзии</a:t>
            </a:r>
            <a:r>
              <a:rPr lang="uk-UA" dirty="0" smtClean="0"/>
              <a:t>) // </a:t>
            </a:r>
            <a:r>
              <a:rPr lang="uk-UA" dirty="0" err="1" smtClean="0"/>
              <a:t>Вопросы</a:t>
            </a:r>
            <a:r>
              <a:rPr lang="uk-UA" dirty="0" smtClean="0"/>
              <a:t> </a:t>
            </a:r>
            <a:r>
              <a:rPr lang="uk-UA" dirty="0" err="1" smtClean="0"/>
              <a:t>филологии</a:t>
            </a:r>
            <a:r>
              <a:rPr lang="uk-UA" dirty="0" smtClean="0"/>
              <a:t> в </a:t>
            </a:r>
            <a:r>
              <a:rPr lang="uk-UA" dirty="0" err="1" smtClean="0"/>
              <a:t>вузе</a:t>
            </a:r>
            <a:r>
              <a:rPr lang="uk-UA" dirty="0" smtClean="0"/>
              <a:t> и </a:t>
            </a:r>
            <a:r>
              <a:rPr lang="uk-UA" dirty="0" err="1" smtClean="0"/>
              <a:t>школе</a:t>
            </a:r>
            <a:r>
              <a:rPr lang="uk-UA" dirty="0" smtClean="0"/>
              <a:t> : </a:t>
            </a:r>
            <a:r>
              <a:rPr lang="uk-UA" i="1" dirty="0" err="1" smtClean="0"/>
              <a:t>Сборни</a:t>
            </a:r>
            <a:r>
              <a:rPr lang="uk-UA" i="1" dirty="0" smtClean="0"/>
              <a:t> </a:t>
            </a:r>
            <a:r>
              <a:rPr lang="uk-UA" i="1" dirty="0" err="1" smtClean="0"/>
              <a:t>трудов</a:t>
            </a:r>
            <a:r>
              <a:rPr lang="uk-UA" i="1" dirty="0" smtClean="0"/>
              <a:t> </a:t>
            </a:r>
            <a:r>
              <a:rPr lang="uk-UA" i="1" dirty="0" err="1" smtClean="0"/>
              <a:t>Региональной</a:t>
            </a:r>
            <a:r>
              <a:rPr lang="uk-UA" i="1" dirty="0" smtClean="0"/>
              <a:t> </a:t>
            </a:r>
            <a:r>
              <a:rPr lang="uk-UA" i="1" dirty="0" err="1" smtClean="0"/>
              <a:t>научно-практической</a:t>
            </a:r>
            <a:r>
              <a:rPr lang="uk-UA" i="1" dirty="0" smtClean="0"/>
              <a:t> </a:t>
            </a:r>
            <a:r>
              <a:rPr lang="uk-UA" i="1" dirty="0" err="1" smtClean="0"/>
              <a:t>конференции</a:t>
            </a:r>
            <a:r>
              <a:rPr lang="uk-UA" i="1" dirty="0" smtClean="0"/>
              <a:t>, </a:t>
            </a:r>
            <a:r>
              <a:rPr lang="uk-UA" i="1" dirty="0" err="1" smtClean="0"/>
              <a:t>посвященной</a:t>
            </a:r>
            <a:r>
              <a:rPr lang="uk-UA" i="1" dirty="0" smtClean="0"/>
              <a:t> </a:t>
            </a:r>
            <a:r>
              <a:rPr lang="uk-UA" i="1" dirty="0" err="1" smtClean="0"/>
              <a:t>памяти</a:t>
            </a:r>
            <a:r>
              <a:rPr lang="uk-UA" i="1" dirty="0" smtClean="0"/>
              <a:t> Н.Е. </a:t>
            </a:r>
            <a:r>
              <a:rPr lang="uk-UA" i="1" dirty="0" err="1" smtClean="0"/>
              <a:t>Палькина</a:t>
            </a:r>
            <a:r>
              <a:rPr lang="uk-UA" i="1" dirty="0" smtClean="0"/>
              <a:t>.</a:t>
            </a:r>
            <a:r>
              <a:rPr lang="uk-UA" dirty="0" smtClean="0"/>
              <a:t> Саратов : </a:t>
            </a:r>
            <a:r>
              <a:rPr lang="uk-UA" dirty="0" err="1" smtClean="0"/>
              <a:t>Издательство</a:t>
            </a:r>
            <a:r>
              <a:rPr lang="uk-UA" dirty="0" smtClean="0"/>
              <a:t> «</a:t>
            </a:r>
            <a:r>
              <a:rPr lang="uk-UA" dirty="0" err="1" smtClean="0"/>
              <a:t>Саратовский</a:t>
            </a:r>
            <a:r>
              <a:rPr lang="uk-UA" dirty="0" smtClean="0"/>
              <a:t> </a:t>
            </a:r>
            <a:r>
              <a:rPr lang="uk-UA" dirty="0" err="1" smtClean="0"/>
              <a:t>источник</a:t>
            </a:r>
            <a:r>
              <a:rPr lang="uk-UA" dirty="0" smtClean="0"/>
              <a:t>», 2015. С. 36-41.</a:t>
            </a:r>
            <a:endParaRPr lang="ru-RU" dirty="0" smtClean="0"/>
          </a:p>
          <a:p>
            <a:pPr lvl="0"/>
            <a:r>
              <a:rPr lang="uk-UA" dirty="0" smtClean="0"/>
              <a:t>Бандура Н. Типологія журналістських блогів німецького віртуального дискурсу // </a:t>
            </a:r>
            <a:r>
              <a:rPr lang="uk-UA" i="1" dirty="0" smtClean="0"/>
              <a:t>Проблеми семантики, прагматики та когнітивної лінгвістики : зб. наук. пр.</a:t>
            </a:r>
            <a:r>
              <a:rPr lang="uk-UA" dirty="0" smtClean="0"/>
              <a:t> Вип. 26. / </a:t>
            </a:r>
            <a:r>
              <a:rPr lang="uk-UA" dirty="0" err="1" smtClean="0"/>
              <a:t>відп</a:t>
            </a:r>
            <a:r>
              <a:rPr lang="uk-UA" dirty="0" smtClean="0"/>
              <a:t>. ред. Н.М. </a:t>
            </a:r>
            <a:r>
              <a:rPr lang="uk-UA" dirty="0" err="1" smtClean="0"/>
              <a:t>Корбозерова</a:t>
            </a:r>
            <a:r>
              <a:rPr lang="uk-UA" dirty="0" smtClean="0"/>
              <a:t>. Київ : Логос, 2014. С. 15-26.</a:t>
            </a:r>
            <a:endParaRPr lang="ru-RU" dirty="0" smtClean="0"/>
          </a:p>
          <a:p>
            <a:pPr lvl="0"/>
            <a:r>
              <a:rPr lang="uk-UA" dirty="0" err="1" smtClean="0"/>
              <a:t>Барбукова</a:t>
            </a:r>
            <a:r>
              <a:rPr lang="uk-UA" dirty="0" smtClean="0"/>
              <a:t> І. </a:t>
            </a:r>
            <a:r>
              <a:rPr lang="uk-UA" dirty="0" err="1" smtClean="0"/>
              <a:t>Онлайновий</a:t>
            </a:r>
            <a:r>
              <a:rPr lang="uk-UA" dirty="0" smtClean="0"/>
              <a:t> щоденник як феномен віртуальної літератури : жанрова природа, поетика : дис.. … канд. філол. наук : спеціальність 10.01.06 «Теорія літератури». Луганськ, 2012. 231 с.</a:t>
            </a:r>
            <a:endParaRPr lang="ru-RU" dirty="0" smtClean="0"/>
          </a:p>
          <a:p>
            <a:pPr lvl="0"/>
            <a:r>
              <a:rPr lang="uk-UA" dirty="0" smtClean="0"/>
              <a:t>Белла М. Соціально-комунікаційні особливості </a:t>
            </a:r>
            <a:r>
              <a:rPr lang="uk-UA" dirty="0" err="1" smtClean="0"/>
              <a:t>гіпертексту</a:t>
            </a:r>
            <a:r>
              <a:rPr lang="uk-UA" dirty="0" smtClean="0"/>
              <a:t> : дис. … канд. наук із соц. комунікацій: спеціальність 27.00.01 «Теорія та історія соціальних комунікацій (соціальні комунікації)». Рівне, 2018. 182 с.</a:t>
            </a:r>
            <a:endParaRPr lang="ru-RU" dirty="0" smtClean="0"/>
          </a:p>
          <a:p>
            <a:pPr lvl="0"/>
            <a:r>
              <a:rPr lang="ru-RU" dirty="0" smtClean="0"/>
              <a:t>Бердников Л. Первые русские буриме // </a:t>
            </a:r>
            <a:r>
              <a:rPr lang="ru-RU" i="1" dirty="0" err="1" smtClean="0"/>
              <a:t>Культурология</a:t>
            </a:r>
            <a:r>
              <a:rPr lang="ru-RU" i="1" dirty="0" smtClean="0"/>
              <a:t>. </a:t>
            </a:r>
            <a:r>
              <a:rPr lang="ru-RU" dirty="0" smtClean="0"/>
              <a:t>Выпуск 3 (66). Москва :Институт научной информации по общественным наукам РАН, 2013. С.70-74.</a:t>
            </a:r>
          </a:p>
          <a:p>
            <a:pPr lvl="0"/>
            <a:r>
              <a:rPr lang="uk-UA" dirty="0" smtClean="0"/>
              <a:t>Біла А. </a:t>
            </a:r>
            <a:r>
              <a:rPr lang="uk-UA" dirty="0" err="1" smtClean="0"/>
              <a:t>Поезомалярство</a:t>
            </a:r>
            <a:r>
              <a:rPr lang="uk-UA" dirty="0" smtClean="0"/>
              <a:t> і пошук метамови мистецтва // Український літературний авангард : пошуки, стильові напрямки : монографія / Видання друге, доповнене і перероблене. Київ : Смолоскип, 2006. С. 148-158.</a:t>
            </a:r>
            <a:endParaRPr lang="ru-RU" dirty="0" smtClean="0"/>
          </a:p>
          <a:p>
            <a:pPr lvl="0"/>
            <a:r>
              <a:rPr lang="ru-RU" dirty="0" err="1" smtClean="0"/>
              <a:t>Бобилевич</a:t>
            </a:r>
            <a:r>
              <a:rPr lang="ru-RU" dirty="0" smtClean="0"/>
              <a:t> Г. </a:t>
            </a:r>
            <a:r>
              <a:rPr lang="ru-RU" dirty="0" err="1" smtClean="0"/>
              <a:t>Креативный</a:t>
            </a:r>
            <a:r>
              <a:rPr lang="ru-RU" dirty="0" smtClean="0"/>
              <a:t> потенциал </a:t>
            </a:r>
            <a:r>
              <a:rPr lang="ru-RU" dirty="0" err="1" smtClean="0"/>
              <a:t>медиапоэзии</a:t>
            </a:r>
            <a:r>
              <a:rPr lang="ru-RU" dirty="0" smtClean="0"/>
              <a:t> // </a:t>
            </a:r>
            <a:r>
              <a:rPr lang="ru-RU" i="1" dirty="0" smtClean="0"/>
              <a:t>Труды института русского языка им. В.В. </a:t>
            </a:r>
            <a:r>
              <a:rPr lang="ru-RU" i="1" dirty="0" err="1" smtClean="0"/>
              <a:t>Винорадова</a:t>
            </a:r>
            <a:r>
              <a:rPr lang="ru-RU" i="1" dirty="0" smtClean="0"/>
              <a:t>.</a:t>
            </a:r>
            <a:r>
              <a:rPr lang="ru-RU" dirty="0" smtClean="0"/>
              <a:t> Т. 7. № 7. Москва, Институт русского языка им. В.В. </a:t>
            </a:r>
            <a:r>
              <a:rPr lang="ru-RU" dirty="0" err="1" smtClean="0"/>
              <a:t>Винорадова</a:t>
            </a:r>
            <a:r>
              <a:rPr lang="ru-RU" dirty="0" smtClean="0"/>
              <a:t>, 2016. С. 348-365.</a:t>
            </a:r>
          </a:p>
          <a:p>
            <a:pPr lvl="0"/>
            <a:r>
              <a:rPr lang="uk-UA" dirty="0" err="1" smtClean="0"/>
              <a:t>Бовсунівська</a:t>
            </a:r>
            <a:r>
              <a:rPr lang="uk-UA" dirty="0" smtClean="0"/>
              <a:t> Т. Жанрові модифікації сучасного роману : монографія. Харків : Вид-во «</a:t>
            </a:r>
            <a:r>
              <a:rPr lang="uk-UA" dirty="0" err="1" smtClean="0"/>
              <a:t>Діса</a:t>
            </a:r>
            <a:r>
              <a:rPr lang="uk-UA" dirty="0" smtClean="0"/>
              <a:t> плюс», 2015. 368 с.</a:t>
            </a:r>
            <a:endParaRPr lang="ru-RU" dirty="0" smtClean="0"/>
          </a:p>
          <a:p>
            <a:pPr lvl="0"/>
            <a:r>
              <a:rPr lang="uk-UA" dirty="0" err="1" smtClean="0"/>
              <a:t>Буханцова</a:t>
            </a:r>
            <a:r>
              <a:rPr lang="uk-UA" dirty="0" smtClean="0"/>
              <a:t> С. </a:t>
            </a:r>
            <a:r>
              <a:rPr lang="uk-UA" dirty="0" err="1" smtClean="0"/>
              <a:t>Милорад</a:t>
            </a:r>
            <a:r>
              <a:rPr lang="uk-UA" dirty="0" smtClean="0"/>
              <a:t> Павич – перший письменник третього тисячоліття // </a:t>
            </a:r>
            <a:r>
              <a:rPr lang="uk-UA" i="1" dirty="0" smtClean="0"/>
              <a:t>Світова література. </a:t>
            </a:r>
            <a:r>
              <a:rPr lang="uk-UA" dirty="0" smtClean="0"/>
              <a:t>2015. № 11-12 (червень). С. 23-28.</a:t>
            </a:r>
            <a:endParaRPr lang="ru-RU" dirty="0" smtClean="0"/>
          </a:p>
          <a:p>
            <a:pPr lvl="0"/>
            <a:r>
              <a:rPr lang="uk-UA" dirty="0" err="1" smtClean="0"/>
              <a:t>Буханцова</a:t>
            </a:r>
            <a:r>
              <a:rPr lang="uk-UA" dirty="0" smtClean="0"/>
              <a:t> С. </a:t>
            </a:r>
            <a:r>
              <a:rPr lang="uk-UA" dirty="0" err="1" smtClean="0"/>
              <a:t>Милорад</a:t>
            </a:r>
            <a:r>
              <a:rPr lang="uk-UA" dirty="0" smtClean="0"/>
              <a:t> Павич «</a:t>
            </a:r>
            <a:r>
              <a:rPr lang="uk-UA" dirty="0" err="1" smtClean="0"/>
              <a:t>Дамаскин</a:t>
            </a:r>
            <a:r>
              <a:rPr lang="uk-UA" dirty="0" smtClean="0"/>
              <a:t>» // </a:t>
            </a:r>
            <a:r>
              <a:rPr lang="uk-UA" i="1" dirty="0" err="1" smtClean="0"/>
              <a:t>Дивослово</a:t>
            </a:r>
            <a:r>
              <a:rPr lang="uk-UA" i="1" dirty="0" smtClean="0"/>
              <a:t>.</a:t>
            </a:r>
            <a:r>
              <a:rPr lang="uk-UA" dirty="0" smtClean="0"/>
              <a:t> 2015. № 1 (694). С. 22-26.</a:t>
            </a:r>
            <a:endParaRPr lang="ru-RU" dirty="0" smtClean="0"/>
          </a:p>
          <a:p>
            <a:pPr lvl="0"/>
            <a:r>
              <a:rPr lang="uk-UA" dirty="0" err="1" smtClean="0"/>
              <a:t>Волосенко</a:t>
            </a:r>
            <a:r>
              <a:rPr lang="uk-UA" dirty="0" smtClean="0"/>
              <a:t> І. Жанрові особливості молодіжних </a:t>
            </a:r>
            <a:r>
              <a:rPr lang="uk-UA" dirty="0" err="1" smtClean="0"/>
              <a:t>інтернет-щоденників</a:t>
            </a:r>
            <a:r>
              <a:rPr lang="uk-UA" dirty="0" smtClean="0"/>
              <a:t> (на матеріалі сучасної німецької мови) // </a:t>
            </a:r>
            <a:r>
              <a:rPr lang="ru-RU" u="sng" dirty="0" err="1" smtClean="0">
                <a:hlinkClick r:id="rId2" tooltip="Періодичне видання"/>
              </a:rPr>
              <a:t>Studia</a:t>
            </a:r>
            <a:r>
              <a:rPr lang="ru-RU" u="sng" dirty="0" smtClean="0">
                <a:hlinkClick r:id="rId2" tooltip="Періодичне видання"/>
              </a:rPr>
              <a:t> </a:t>
            </a:r>
            <a:r>
              <a:rPr lang="ru-RU" u="sng" dirty="0" err="1" smtClean="0">
                <a:hlinkClick r:id="rId2" tooltip="Періодичне видання"/>
              </a:rPr>
              <a:t>linguistica</a:t>
            </a:r>
            <a:r>
              <a:rPr lang="uk-UA" i="1" dirty="0" smtClean="0"/>
              <a:t> : збірник наукових праць. Київський національний університет імені Тараса Шевченка.</a:t>
            </a:r>
            <a:r>
              <a:rPr lang="uk-UA" dirty="0" smtClean="0"/>
              <a:t> Вип. 6 (1). Київ : Видавничо-поліграфічний центр «Київський університет», 2012. С. 54-57.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uk-UA" dirty="0" smtClean="0"/>
              <a:t>Волощук Є. «Інтелектуальні вітаміни» від </a:t>
            </a:r>
            <a:r>
              <a:rPr lang="uk-UA" dirty="0" err="1" smtClean="0"/>
              <a:t>Милорада</a:t>
            </a:r>
            <a:r>
              <a:rPr lang="uk-UA" dirty="0" smtClean="0"/>
              <a:t> Павича : матеріали до вивчення творчості </a:t>
            </a:r>
            <a:r>
              <a:rPr lang="uk-UA" dirty="0" err="1" smtClean="0"/>
              <a:t>Милорада</a:t>
            </a:r>
            <a:r>
              <a:rPr lang="uk-UA" dirty="0" smtClean="0"/>
              <a:t> Павича // </a:t>
            </a:r>
            <a:r>
              <a:rPr lang="uk-UA" i="1" dirty="0" smtClean="0"/>
              <a:t>Всесвітня література в сучасній школі. </a:t>
            </a:r>
            <a:r>
              <a:rPr lang="uk-UA" dirty="0" smtClean="0"/>
              <a:t>2012. № 3. С. 53-61.</a:t>
            </a:r>
            <a:endParaRPr lang="ru-RU" dirty="0" smtClean="0"/>
          </a:p>
          <a:p>
            <a:pPr lvl="0"/>
            <a:r>
              <a:rPr lang="uk-UA" dirty="0" err="1" smtClean="0"/>
              <a:t>Вялікова</a:t>
            </a:r>
            <a:r>
              <a:rPr lang="uk-UA" dirty="0" smtClean="0"/>
              <a:t> О. Прагматика </a:t>
            </a:r>
            <a:r>
              <a:rPr lang="uk-UA" dirty="0" err="1" smtClean="0"/>
              <a:t>креолізованого</a:t>
            </a:r>
            <a:r>
              <a:rPr lang="uk-UA" dirty="0" smtClean="0"/>
              <a:t> віршованого тексту в культурологічній </a:t>
            </a:r>
            <a:r>
              <a:rPr lang="uk-UA" dirty="0" err="1" smtClean="0"/>
              <a:t>лінгвосеміотиці</a:t>
            </a:r>
            <a:r>
              <a:rPr lang="uk-UA" dirty="0" smtClean="0"/>
              <a:t> // </a:t>
            </a:r>
            <a:r>
              <a:rPr lang="uk-UA" i="1" dirty="0" smtClean="0"/>
              <a:t>Науковий вісник Дрогобицького державного педагогічного університету імені Івана Франка. Серія «Філологічні науки. Мовознавство». </a:t>
            </a:r>
            <a:r>
              <a:rPr lang="uk-UA" dirty="0" smtClean="0"/>
              <a:t>2016. № 5 (1). – С. 56-59.</a:t>
            </a:r>
            <a:endParaRPr lang="ru-RU" dirty="0" smtClean="0"/>
          </a:p>
          <a:p>
            <a:pPr lvl="0"/>
            <a:r>
              <a:rPr lang="uk-UA" dirty="0" err="1" smtClean="0"/>
              <a:t>Вялікова</a:t>
            </a:r>
            <a:r>
              <a:rPr lang="uk-UA" dirty="0" smtClean="0"/>
              <a:t> О. </a:t>
            </a:r>
            <a:r>
              <a:rPr lang="uk-UA" dirty="0" err="1" smtClean="0"/>
              <a:t>Системно-стурктурний</a:t>
            </a:r>
            <a:r>
              <a:rPr lang="uk-UA" dirty="0" smtClean="0"/>
              <a:t> підхід до аналізу знакової організації </a:t>
            </a:r>
            <a:r>
              <a:rPr lang="uk-UA" dirty="0" err="1" smtClean="0"/>
              <a:t>візуалізованих</a:t>
            </a:r>
            <a:r>
              <a:rPr lang="uk-UA" dirty="0" smtClean="0"/>
              <a:t> віршованих текстів // </a:t>
            </a:r>
            <a:r>
              <a:rPr lang="uk-UA" i="1" dirty="0" smtClean="0"/>
              <a:t>Науковий вісник Міжнародного гуманітарного університету. Серія «Філологія».</a:t>
            </a:r>
            <a:r>
              <a:rPr lang="uk-UA" dirty="0" smtClean="0"/>
              <a:t> 2015. №17 (2). С. 118-120.</a:t>
            </a:r>
            <a:endParaRPr lang="ru-RU" dirty="0" smtClean="0"/>
          </a:p>
          <a:p>
            <a:pPr lvl="0"/>
            <a:r>
              <a:rPr lang="uk-UA" dirty="0" smtClean="0"/>
              <a:t>Гаврилова О. </a:t>
            </a:r>
            <a:r>
              <a:rPr lang="uk-UA" dirty="0" err="1" smtClean="0"/>
              <a:t>Відеопоезія</a:t>
            </a:r>
            <a:r>
              <a:rPr lang="uk-UA" dirty="0" smtClean="0"/>
              <a:t> як засіб популяризації творчості Т.Г. Шевченка // </a:t>
            </a:r>
            <a:r>
              <a:rPr lang="uk-UA" i="1" dirty="0" smtClean="0"/>
              <a:t>Українознавчий вимір у сучасній науці: гуманітарний аспект : матеріали ІІ Всеукраїнської науково-практичної конференції, 4 червня 2014 р., м. Миколаїв.</a:t>
            </a:r>
            <a:r>
              <a:rPr lang="uk-UA" dirty="0" smtClean="0"/>
              <a:t> Миколаїв : МНАУ, 2014. С. 13-16.</a:t>
            </a:r>
            <a:endParaRPr lang="ru-RU" dirty="0" smtClean="0"/>
          </a:p>
          <a:p>
            <a:pPr lvl="0"/>
            <a:r>
              <a:rPr lang="uk-UA" dirty="0" smtClean="0"/>
              <a:t>Гаврилюк Н. </a:t>
            </a:r>
            <a:r>
              <a:rPr lang="uk-UA" dirty="0" err="1" smtClean="0"/>
              <a:t>Відеопоезія</a:t>
            </a:r>
            <a:r>
              <a:rPr lang="uk-UA" dirty="0" smtClean="0"/>
              <a:t> як </a:t>
            </a:r>
            <a:r>
              <a:rPr lang="uk-UA" dirty="0" err="1" smtClean="0"/>
              <a:t>інтермедіальність</a:t>
            </a:r>
            <a:r>
              <a:rPr lang="uk-UA" dirty="0" smtClean="0"/>
              <a:t> // </a:t>
            </a:r>
            <a:r>
              <a:rPr lang="uk-UA" i="1" dirty="0" smtClean="0"/>
              <a:t>Література на полі </a:t>
            </a:r>
            <a:r>
              <a:rPr lang="uk-UA" i="1" dirty="0" err="1" smtClean="0"/>
              <a:t>медій</a:t>
            </a:r>
            <a:r>
              <a:rPr lang="uk-UA" i="1" dirty="0" smtClean="0"/>
              <a:t>. Збірка наукових праць в</a:t>
            </a:r>
            <a:r>
              <a:rPr lang="ru-RU" i="1" dirty="0" err="1" smtClean="0"/>
              <a:t>ідділу</a:t>
            </a:r>
            <a:r>
              <a:rPr lang="ru-RU" i="1" dirty="0" smtClean="0"/>
              <a:t> </a:t>
            </a:r>
            <a:r>
              <a:rPr lang="ru-RU" i="1" dirty="0" err="1" smtClean="0"/>
              <a:t>теорії</a:t>
            </a:r>
            <a:r>
              <a:rPr lang="ru-RU" i="1" dirty="0" smtClean="0"/>
              <a:t> </a:t>
            </a:r>
            <a:r>
              <a:rPr lang="ru-RU" i="1" dirty="0" err="1" smtClean="0"/>
              <a:t>літератури</a:t>
            </a:r>
            <a:r>
              <a:rPr lang="ru-RU" i="1" dirty="0" smtClean="0"/>
              <a:t> та </a:t>
            </a:r>
            <a:r>
              <a:rPr lang="ru-RU" i="1" dirty="0" err="1" smtClean="0"/>
              <a:t>компаративістики</a:t>
            </a:r>
            <a:r>
              <a:rPr lang="ru-RU" i="1" dirty="0" smtClean="0"/>
              <a:t> </a:t>
            </a:r>
            <a:r>
              <a:rPr lang="ru-RU" i="1" dirty="0" err="1" smtClean="0"/>
              <a:t>Інституту</a:t>
            </a:r>
            <a:r>
              <a:rPr lang="ru-RU" i="1" dirty="0" smtClean="0"/>
              <a:t> </a:t>
            </a:r>
            <a:r>
              <a:rPr lang="ru-RU" i="1" dirty="0" err="1" smtClean="0"/>
              <a:t>літератури</a:t>
            </a:r>
            <a:r>
              <a:rPr lang="ru-RU" i="1" dirty="0" smtClean="0"/>
              <a:t> </a:t>
            </a:r>
            <a:r>
              <a:rPr lang="ru-RU" i="1" dirty="0" err="1" smtClean="0"/>
              <a:t>ім</a:t>
            </a:r>
            <a:r>
              <a:rPr lang="ru-RU" i="1" dirty="0" smtClean="0"/>
              <a:t>. </a:t>
            </a:r>
            <a:r>
              <a:rPr lang="ru-RU" i="1" dirty="0" err="1" smtClean="0"/>
              <a:t>Т.Г.Шевченка</a:t>
            </a:r>
            <a:r>
              <a:rPr lang="ru-RU" i="1" dirty="0" smtClean="0"/>
              <a:t> НАН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/ </a:t>
            </a:r>
            <a:r>
              <a:rPr lang="uk-UA" i="1" dirty="0" smtClean="0"/>
              <a:t>р</a:t>
            </a:r>
            <a:r>
              <a:rPr lang="ru-RU" i="1" dirty="0" smtClean="0"/>
              <a:t>ед. Т.І.</a:t>
            </a:r>
            <a:r>
              <a:rPr lang="uk-UA" i="1" dirty="0" smtClean="0"/>
              <a:t> </a:t>
            </a:r>
            <a:r>
              <a:rPr lang="ru-RU" i="1" dirty="0" err="1" smtClean="0"/>
              <a:t>Гундорова</a:t>
            </a:r>
            <a:r>
              <a:rPr lang="ru-RU" i="1" dirty="0" smtClean="0"/>
              <a:t>, Г.М.</a:t>
            </a:r>
            <a:r>
              <a:rPr lang="uk-UA" i="1" dirty="0" smtClean="0"/>
              <a:t> </a:t>
            </a:r>
            <a:r>
              <a:rPr lang="ru-RU" i="1" dirty="0" err="1" smtClean="0"/>
              <a:t>Сиваченко</a:t>
            </a:r>
            <a:r>
              <a:rPr lang="uk-UA" i="1" dirty="0" smtClean="0"/>
              <a:t>. </a:t>
            </a:r>
            <a:r>
              <a:rPr lang="uk-UA" dirty="0" smtClean="0"/>
              <a:t>Київ : 2018. С. 144-183.</a:t>
            </a:r>
            <a:endParaRPr lang="ru-RU" dirty="0" smtClean="0"/>
          </a:p>
          <a:p>
            <a:pPr lvl="0"/>
            <a:r>
              <a:rPr lang="uk-UA" dirty="0" smtClean="0"/>
              <a:t>Голобородько Я. Інсталяція жанру : роман</a:t>
            </a:r>
            <a:r>
              <a:rPr lang="uk-UA" i="1" dirty="0" smtClean="0"/>
              <a:t>-puzzle </a:t>
            </a:r>
            <a:r>
              <a:rPr lang="uk-UA" i="1" dirty="0" err="1" smtClean="0"/>
              <a:t>Іздрика</a:t>
            </a:r>
            <a:r>
              <a:rPr lang="uk-UA" i="1" dirty="0" smtClean="0"/>
              <a:t> // Слово і час. 2009. № 6. С. 102-105.</a:t>
            </a:r>
            <a:endParaRPr lang="ru-RU" dirty="0" smtClean="0"/>
          </a:p>
          <a:p>
            <a:pPr lvl="0"/>
            <a:r>
              <a:rPr lang="uk-UA" dirty="0" err="1" smtClean="0"/>
              <a:t>Горошко</a:t>
            </a:r>
            <a:r>
              <a:rPr lang="uk-UA" dirty="0" smtClean="0"/>
              <a:t> Е., </a:t>
            </a:r>
            <a:r>
              <a:rPr lang="uk-UA" dirty="0" err="1" smtClean="0"/>
              <a:t>Жигалина</a:t>
            </a:r>
            <a:r>
              <a:rPr lang="uk-UA" dirty="0" smtClean="0"/>
              <a:t> Е. </a:t>
            </a:r>
            <a:r>
              <a:rPr lang="uk-UA" dirty="0" err="1" smtClean="0"/>
              <a:t>Виртуальное</a:t>
            </a:r>
            <a:r>
              <a:rPr lang="uk-UA" dirty="0" smtClean="0"/>
              <a:t> </a:t>
            </a:r>
            <a:r>
              <a:rPr lang="uk-UA" dirty="0" err="1" smtClean="0"/>
              <a:t>жанроведение</a:t>
            </a:r>
            <a:r>
              <a:rPr lang="uk-UA" dirty="0" smtClean="0"/>
              <a:t> : </a:t>
            </a:r>
            <a:r>
              <a:rPr lang="uk-UA" dirty="0" err="1" smtClean="0"/>
              <a:t>устоявшееся</a:t>
            </a:r>
            <a:r>
              <a:rPr lang="uk-UA" dirty="0" smtClean="0"/>
              <a:t> и </a:t>
            </a:r>
            <a:r>
              <a:rPr lang="uk-UA" dirty="0" err="1" smtClean="0"/>
              <a:t>спорное</a:t>
            </a:r>
            <a:r>
              <a:rPr lang="uk-UA" dirty="0" smtClean="0"/>
              <a:t> // </a:t>
            </a:r>
            <a:r>
              <a:rPr lang="ru-RU" i="1" dirty="0" smtClean="0"/>
              <a:t>Вопросы психолингвистики.</a:t>
            </a:r>
            <a:r>
              <a:rPr lang="ru-RU" dirty="0" smtClean="0"/>
              <a:t> 2010. № 12.</a:t>
            </a:r>
            <a:r>
              <a:rPr lang="uk-UA" dirty="0" smtClean="0"/>
              <a:t> Москва : </a:t>
            </a:r>
            <a:r>
              <a:rPr lang="ru-RU" dirty="0" smtClean="0"/>
              <a:t>Негосударственное образовательное учреждение высшего профессионального образования «Московский институт лингвистики», 2010.</a:t>
            </a:r>
            <a:r>
              <a:rPr lang="uk-UA" dirty="0" smtClean="0"/>
              <a:t> С. 105-124.</a:t>
            </a:r>
            <a:endParaRPr lang="ru-RU" dirty="0" smtClean="0"/>
          </a:p>
          <a:p>
            <a:pPr lvl="0"/>
            <a:r>
              <a:rPr lang="uk-UA" dirty="0" err="1" smtClean="0"/>
              <a:t>Дербеньова</a:t>
            </a:r>
            <a:r>
              <a:rPr lang="uk-UA" dirty="0" smtClean="0"/>
              <a:t> Л. Літературний </a:t>
            </a:r>
            <a:r>
              <a:rPr lang="uk-UA" dirty="0" err="1" smtClean="0"/>
              <a:t>компʼютерний</a:t>
            </a:r>
            <a:r>
              <a:rPr lang="uk-UA" dirty="0" smtClean="0"/>
              <a:t> феномен у комунікативно-мережевій культурні парадигмі // </a:t>
            </a:r>
            <a:r>
              <a:rPr lang="uk-UA" i="1" dirty="0" err="1" smtClean="0"/>
              <a:t>Гілея</a:t>
            </a:r>
            <a:r>
              <a:rPr lang="uk-UA" i="1" dirty="0" smtClean="0"/>
              <a:t> : науковий вісник</a:t>
            </a:r>
            <a:r>
              <a:rPr lang="uk-UA" dirty="0" smtClean="0"/>
              <a:t>. 2013. №76. С. 151-153. </a:t>
            </a:r>
            <a:endParaRPr lang="ru-RU" dirty="0" smtClean="0"/>
          </a:p>
          <a:p>
            <a:pPr lvl="0"/>
            <a:r>
              <a:rPr lang="ru-RU" dirty="0" err="1" smtClean="0"/>
              <a:t>Димяненко</a:t>
            </a:r>
            <a:r>
              <a:rPr lang="ru-RU" dirty="0" smtClean="0"/>
              <a:t> А. Трансформация визуального последовательного </a:t>
            </a:r>
            <a:r>
              <a:rPr lang="ru-RU" dirty="0" err="1" smtClean="0"/>
              <a:t>нарратива</a:t>
            </a:r>
            <a:r>
              <a:rPr lang="ru-RU" dirty="0" smtClean="0"/>
              <a:t> в графическом романе </a:t>
            </a:r>
            <a:r>
              <a:rPr lang="ru-RU" dirty="0" err="1" smtClean="0"/>
              <a:t>Шона</a:t>
            </a:r>
            <a:r>
              <a:rPr lang="ru-RU" dirty="0" smtClean="0"/>
              <a:t> Тана «Прибытие» // </a:t>
            </a:r>
            <a:r>
              <a:rPr lang="ru-RU" i="1" dirty="0" smtClean="0"/>
              <a:t>Молодежный вестник Санкт-Петербургского государственного университета культуры и искусств.</a:t>
            </a:r>
            <a:r>
              <a:rPr lang="ru-RU" dirty="0" smtClean="0"/>
              <a:t> Выпуск 1 (3). Санкт-Петербург : Санкт-Петербургский государственный университет культуры и искусств, 2014. С. 66-67.</a:t>
            </a:r>
          </a:p>
          <a:p>
            <a:pPr lvl="0"/>
            <a:r>
              <a:rPr lang="uk-UA" dirty="0" smtClean="0"/>
              <a:t>Драпак Г. Ідентичність читача : </a:t>
            </a:r>
            <a:r>
              <a:rPr lang="uk-UA" dirty="0" err="1" smtClean="0"/>
              <a:t>відтексту</a:t>
            </a:r>
            <a:r>
              <a:rPr lang="uk-UA" dirty="0" smtClean="0"/>
              <a:t> до </a:t>
            </a:r>
            <a:r>
              <a:rPr lang="uk-UA" dirty="0" err="1" smtClean="0"/>
              <a:t>гіпертексту</a:t>
            </a:r>
            <a:r>
              <a:rPr lang="uk-UA" dirty="0" smtClean="0"/>
              <a:t> : дис.. … канд. філол. наук : спец. 10.01.06 «Теорія літератури». Тернопіль, 2015. 176 с.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uk-UA" dirty="0" smtClean="0"/>
              <a:t>Дрофань Л. Література поза літературою // </a:t>
            </a:r>
            <a:r>
              <a:rPr lang="uk-UA" i="1" dirty="0" smtClean="0"/>
              <a:t>МІСТ : мистецтво, історія, сучасність, теорія : зб. наук. праць з мистецтвознавства і культурології / Ін-т проблем </a:t>
            </a:r>
            <a:r>
              <a:rPr lang="uk-UA" i="1" dirty="0" err="1" smtClean="0"/>
              <a:t>сучас</a:t>
            </a:r>
            <a:r>
              <a:rPr lang="uk-UA" i="1" dirty="0" smtClean="0"/>
              <a:t>. </a:t>
            </a:r>
            <a:r>
              <a:rPr lang="uk-UA" i="1" dirty="0" err="1" smtClean="0"/>
              <a:t>мистец</a:t>
            </a:r>
            <a:r>
              <a:rPr lang="uk-UA" i="1" dirty="0" smtClean="0"/>
              <a:t>. НАМ України ; </a:t>
            </a:r>
            <a:r>
              <a:rPr lang="uk-UA" i="1" dirty="0" err="1" smtClean="0"/>
              <a:t>редкол</a:t>
            </a:r>
            <a:r>
              <a:rPr lang="uk-UA" i="1" dirty="0" smtClean="0"/>
              <a:t>. :В.Д. Сидоренко (голова </a:t>
            </a:r>
            <a:r>
              <a:rPr lang="uk-UA" i="1" dirty="0" err="1" smtClean="0"/>
              <a:t>редкол</a:t>
            </a:r>
            <a:r>
              <a:rPr lang="uk-UA" i="1" dirty="0" smtClean="0"/>
              <a:t>.), О.О. </a:t>
            </a:r>
            <a:r>
              <a:rPr lang="uk-UA" i="1" dirty="0" err="1" smtClean="0"/>
              <a:t>Роготченко</a:t>
            </a:r>
            <a:r>
              <a:rPr lang="uk-UA" i="1" dirty="0" smtClean="0"/>
              <a:t> (гол. ред.), О.А. </a:t>
            </a:r>
            <a:r>
              <a:rPr lang="uk-UA" i="1" dirty="0" err="1" smtClean="0"/>
              <a:t>Пучков</a:t>
            </a:r>
            <a:r>
              <a:rPr lang="uk-UA" i="1" dirty="0" smtClean="0"/>
              <a:t> (заст. гол. ред.) та ін. </a:t>
            </a:r>
            <a:r>
              <a:rPr lang="uk-UA" dirty="0" smtClean="0"/>
              <a:t>Київ : Фенікс, 2013 Випуск 9. С. 37-45.</a:t>
            </a:r>
            <a:endParaRPr lang="ru-RU" dirty="0" smtClean="0"/>
          </a:p>
          <a:p>
            <a:pPr lvl="0"/>
            <a:r>
              <a:rPr lang="uk-UA" dirty="0" err="1" smtClean="0"/>
              <a:t>Жадан</a:t>
            </a:r>
            <a:r>
              <a:rPr lang="uk-UA" dirty="0" smtClean="0"/>
              <a:t> і Собаки. Бийся за неї : </a:t>
            </a:r>
            <a:r>
              <a:rPr lang="uk-UA" dirty="0" err="1" smtClean="0"/>
              <a:t>харків</a:t>
            </a:r>
            <a:r>
              <a:rPr lang="uk-UA" dirty="0" smtClean="0"/>
              <a:t>. </a:t>
            </a:r>
            <a:r>
              <a:rPr lang="uk-UA" dirty="0" err="1" smtClean="0"/>
              <a:t>ска-панк-проект</a:t>
            </a:r>
            <a:r>
              <a:rPr lang="uk-UA" dirty="0" smtClean="0"/>
              <a:t> «Книжка-комікс-CD» / авт. ідеї проекту «Книжка-комікс-CD» С. </a:t>
            </a:r>
            <a:r>
              <a:rPr lang="uk-UA" dirty="0" err="1" smtClean="0"/>
              <a:t>Померанцев</a:t>
            </a:r>
            <a:r>
              <a:rPr lang="uk-UA" dirty="0" smtClean="0"/>
              <a:t>, куратор проекту «Книжка-комікс-CD» Д. Качан, іл. А. </a:t>
            </a:r>
            <a:r>
              <a:rPr lang="uk-UA" dirty="0" err="1" smtClean="0"/>
              <a:t>Колядинський</a:t>
            </a:r>
            <a:r>
              <a:rPr lang="uk-UA" dirty="0" smtClean="0"/>
              <a:t>, авт. тексту С.В. </a:t>
            </a:r>
            <a:r>
              <a:rPr lang="uk-UA" dirty="0" err="1" smtClean="0"/>
              <a:t>Жадан</a:t>
            </a:r>
            <a:r>
              <a:rPr lang="uk-UA" dirty="0" smtClean="0"/>
              <a:t>, авт. тексту M. </a:t>
            </a:r>
            <a:r>
              <a:rPr lang="uk-UA" dirty="0" err="1" smtClean="0"/>
              <a:t>Swietlicki</a:t>
            </a:r>
            <a:r>
              <a:rPr lang="uk-UA" dirty="0" smtClean="0"/>
              <a:t>. Чернівці : </a:t>
            </a:r>
            <a:r>
              <a:rPr lang="uk-UA" dirty="0" err="1" smtClean="0"/>
              <a:t>Meridian</a:t>
            </a:r>
            <a:r>
              <a:rPr lang="uk-UA" dirty="0" smtClean="0"/>
              <a:t> </a:t>
            </a:r>
            <a:r>
              <a:rPr lang="uk-UA" dirty="0" err="1" smtClean="0"/>
              <a:t>Czernowitz</a:t>
            </a:r>
            <a:r>
              <a:rPr lang="uk-UA" dirty="0" smtClean="0"/>
              <a:t>, 2014.</a:t>
            </a:r>
            <a:endParaRPr lang="ru-RU" dirty="0" smtClean="0"/>
          </a:p>
          <a:p>
            <a:pPr lvl="0"/>
            <a:r>
              <a:rPr lang="ru-RU" dirty="0" smtClean="0"/>
              <a:t>Заборовская С. Особенности виртуального </a:t>
            </a:r>
            <a:r>
              <a:rPr lang="ru-RU" dirty="0" err="1" smtClean="0"/>
              <a:t>дискурса</a:t>
            </a:r>
            <a:r>
              <a:rPr lang="ru-RU" dirty="0" smtClean="0"/>
              <a:t> в </a:t>
            </a:r>
            <a:r>
              <a:rPr lang="ru-RU" dirty="0" err="1" smtClean="0"/>
              <a:t>пространсиве</a:t>
            </a:r>
            <a:r>
              <a:rPr lang="ru-RU" dirty="0" smtClean="0"/>
              <a:t> Интернет (на примере </a:t>
            </a:r>
            <a:r>
              <a:rPr lang="ru-RU" dirty="0" err="1" smtClean="0"/>
              <a:t>интернет-дневников</a:t>
            </a:r>
            <a:r>
              <a:rPr lang="ru-RU" dirty="0" smtClean="0"/>
              <a:t>)</a:t>
            </a:r>
            <a:r>
              <a:rPr lang="uk-UA" dirty="0" smtClean="0"/>
              <a:t> : дис. …</a:t>
            </a:r>
            <a:r>
              <a:rPr lang="ru-RU" dirty="0" smtClean="0"/>
              <a:t> канд. </a:t>
            </a:r>
            <a:r>
              <a:rPr lang="ru-RU" dirty="0" err="1" smtClean="0"/>
              <a:t>филол</a:t>
            </a:r>
            <a:r>
              <a:rPr lang="ru-RU" dirty="0" smtClean="0"/>
              <a:t>. наук</a:t>
            </a:r>
            <a:r>
              <a:rPr lang="uk-UA" dirty="0" smtClean="0"/>
              <a:t> : </a:t>
            </a:r>
            <a:r>
              <a:rPr lang="uk-UA" dirty="0" err="1" smtClean="0"/>
              <a:t>специальность</a:t>
            </a:r>
            <a:r>
              <a:rPr lang="uk-UA" dirty="0" smtClean="0"/>
              <a:t> </a:t>
            </a:r>
            <a:r>
              <a:rPr lang="ru-RU" dirty="0" smtClean="0"/>
              <a:t>10.02.02</a:t>
            </a:r>
            <a:r>
              <a:rPr lang="uk-UA" dirty="0" smtClean="0"/>
              <a:t> «</a:t>
            </a:r>
            <a:r>
              <a:rPr lang="uk-UA" dirty="0" err="1" smtClean="0"/>
              <a:t>Русский</a:t>
            </a:r>
            <a:r>
              <a:rPr lang="uk-UA" dirty="0" smtClean="0"/>
              <a:t> </a:t>
            </a:r>
            <a:r>
              <a:rPr lang="uk-UA" dirty="0" err="1" smtClean="0"/>
              <a:t>язык</a:t>
            </a:r>
            <a:r>
              <a:rPr lang="uk-UA" dirty="0" smtClean="0"/>
              <a:t>». </a:t>
            </a:r>
            <a:r>
              <a:rPr lang="uk-UA" dirty="0" err="1" smtClean="0"/>
              <a:t>Харьков</a:t>
            </a:r>
            <a:r>
              <a:rPr lang="uk-UA" dirty="0" smtClean="0"/>
              <a:t>, 2006. 217 с.</a:t>
            </a:r>
            <a:endParaRPr lang="ru-RU" dirty="0" smtClean="0"/>
          </a:p>
          <a:p>
            <a:pPr lvl="0"/>
            <a:r>
              <a:rPr lang="uk-UA" dirty="0" smtClean="0"/>
              <a:t>Завадський Ю. Віртуальна література. Нарис типології та поетики : монографія. Тернопіль : Підручники і посібники, 2009. 130 с.</a:t>
            </a:r>
            <a:endParaRPr lang="ru-RU" dirty="0" smtClean="0"/>
          </a:p>
          <a:p>
            <a:pPr lvl="0"/>
            <a:r>
              <a:rPr lang="uk-UA" dirty="0" smtClean="0"/>
              <a:t>Завадський Ю. До проблеми існування «мережевої літератури» В Україні : явища і терміни // </a:t>
            </a:r>
            <a:r>
              <a:rPr lang="ru-RU" i="1" dirty="0" err="1" smtClean="0"/>
              <a:t>Studia</a:t>
            </a:r>
            <a:r>
              <a:rPr lang="ru-RU" i="1" dirty="0" smtClean="0"/>
              <a:t> </a:t>
            </a:r>
            <a:r>
              <a:rPr lang="ru-RU" i="1" dirty="0" err="1" smtClean="0"/>
              <a:t>Methodologica</a:t>
            </a:r>
            <a:r>
              <a:rPr lang="en-US" i="1" dirty="0" smtClean="0"/>
              <a:t> </a:t>
            </a:r>
            <a:r>
              <a:rPr lang="uk-UA" i="1" dirty="0" smtClean="0"/>
              <a:t>: альманах. Вип. 19.: Теорія літератури. Компаративістика. Україністика : зб. наук. праць з нагоди 70-річчя д-ра філол. наук, проф., акад. </a:t>
            </a:r>
            <a:r>
              <a:rPr lang="ru-RU" i="1" dirty="0" err="1" smtClean="0"/>
              <a:t>Академії</a:t>
            </a:r>
            <a:r>
              <a:rPr lang="ru-RU" i="1" dirty="0" smtClean="0"/>
              <a:t> </a:t>
            </a:r>
            <a:r>
              <a:rPr lang="ru-RU" i="1" dirty="0" err="1" smtClean="0"/>
              <a:t>вищої</a:t>
            </a:r>
            <a:r>
              <a:rPr lang="ru-RU" i="1" dirty="0" smtClean="0"/>
              <a:t> </a:t>
            </a:r>
            <a:r>
              <a:rPr lang="ru-RU" i="1" dirty="0" err="1" smtClean="0"/>
              <a:t>школи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Романа </a:t>
            </a:r>
            <a:r>
              <a:rPr lang="ru-RU" i="1" dirty="0" err="1" smtClean="0"/>
              <a:t>Гром'яка</a:t>
            </a:r>
            <a:r>
              <a:rPr lang="ru-RU" i="1" dirty="0" smtClean="0"/>
              <a:t>. </a:t>
            </a:r>
            <a:r>
              <a:rPr lang="uk-UA" i="1" dirty="0" smtClean="0"/>
              <a:t>/ гол. О. </a:t>
            </a:r>
            <a:r>
              <a:rPr lang="uk-UA" i="1" dirty="0" err="1" smtClean="0"/>
              <a:t>Лещак</a:t>
            </a:r>
            <a:r>
              <a:rPr lang="uk-UA" i="1" dirty="0" smtClean="0"/>
              <a:t> ; </a:t>
            </a:r>
            <a:r>
              <a:rPr lang="uk-UA" i="1" dirty="0" err="1" smtClean="0"/>
              <a:t>відп</a:t>
            </a:r>
            <a:r>
              <a:rPr lang="uk-UA" i="1" dirty="0" smtClean="0"/>
              <a:t>. ред. І. Папуша ; </a:t>
            </a:r>
            <a:r>
              <a:rPr lang="uk-UA" i="1" dirty="0" err="1" smtClean="0"/>
              <a:t>редкол</a:t>
            </a:r>
            <a:r>
              <a:rPr lang="uk-UA" i="1" dirty="0" smtClean="0"/>
              <a:t>.: О. Куца, Р. </a:t>
            </a:r>
            <a:r>
              <a:rPr lang="uk-UA" i="1" dirty="0" err="1" smtClean="0"/>
              <a:t>Гром’як</a:t>
            </a:r>
            <a:r>
              <a:rPr lang="uk-UA" i="1" dirty="0" smtClean="0"/>
              <a:t>, Т. Волкова [та ін.].</a:t>
            </a:r>
            <a:r>
              <a:rPr lang="uk-UA" dirty="0" smtClean="0"/>
              <a:t> Тернопіль : Підручники і посібники, 2007.</a:t>
            </a:r>
            <a:r>
              <a:rPr lang="ru-RU" dirty="0" smtClean="0"/>
              <a:t> С.</a:t>
            </a:r>
            <a:r>
              <a:rPr lang="uk-UA" dirty="0" smtClean="0"/>
              <a:t> </a:t>
            </a:r>
            <a:r>
              <a:rPr lang="ru-RU" dirty="0" smtClean="0"/>
              <a:t>123-127</a:t>
            </a:r>
          </a:p>
          <a:p>
            <a:pPr lvl="0"/>
            <a:r>
              <a:rPr lang="uk-UA" dirty="0" err="1" smtClean="0"/>
              <a:t>Захарченко</a:t>
            </a:r>
            <a:r>
              <a:rPr lang="uk-UA" dirty="0" smtClean="0"/>
              <a:t> А. Виникнення та розвиток </a:t>
            </a:r>
            <a:r>
              <a:rPr lang="uk-UA" dirty="0" err="1" smtClean="0"/>
              <a:t>медіамистецтв</a:t>
            </a:r>
            <a:r>
              <a:rPr lang="uk-UA" dirty="0" smtClean="0"/>
              <a:t> у системі масової комунікації : дис. на здобуття наук. ступеня канд. із соціальних комунікацій : спец. 27.00.01 «Теорія та історія соціальних комунікацій». Київ, 2008. 235 с.</a:t>
            </a:r>
            <a:endParaRPr lang="ru-RU" dirty="0" smtClean="0"/>
          </a:p>
          <a:p>
            <a:pPr lvl="0"/>
            <a:r>
              <a:rPr lang="ru-RU" dirty="0" smtClean="0"/>
              <a:t>Зимина Л. Литературные ресурсы русскоязычного сегмента сети // </a:t>
            </a:r>
            <a:r>
              <a:rPr lang="ru-RU" i="1" dirty="0" smtClean="0"/>
              <a:t>Известия высших учебных заведений. Проблемы полиграфии и издательского дела.</a:t>
            </a:r>
            <a:r>
              <a:rPr lang="ru-RU" dirty="0" smtClean="0"/>
              <a:t> №3. Москва : Московский государственный университет </a:t>
            </a:r>
            <a:r>
              <a:rPr lang="ru-RU" dirty="0" err="1" smtClean="0"/>
              <a:t>именм</a:t>
            </a:r>
            <a:r>
              <a:rPr lang="ru-RU" dirty="0" smtClean="0"/>
              <a:t> Ивана Федорова, 2004. С. 122-132.</a:t>
            </a:r>
          </a:p>
          <a:p>
            <a:pPr lvl="0"/>
            <a:r>
              <a:rPr lang="ru-RU" dirty="0" smtClean="0"/>
              <a:t>Исаева О. Эволюция стиля ранних графических романов Англии и США // </a:t>
            </a:r>
            <a:r>
              <a:rPr lang="ru-RU" i="1" dirty="0" smtClean="0"/>
              <a:t>Вестник Санкт-Петербургского государственного университета культуры т искусств.</a:t>
            </a:r>
            <a:r>
              <a:rPr lang="ru-RU" dirty="0" smtClean="0"/>
              <a:t> Выпуск 2 (27). Санкт-Петербург : Санкт-Петербургский государственный университет, 2016. С. 165-168. </a:t>
            </a:r>
          </a:p>
          <a:p>
            <a:pPr lvl="0"/>
            <a:r>
              <a:rPr lang="uk-UA" dirty="0" err="1" smtClean="0"/>
              <a:t>Іздрик</a:t>
            </a:r>
            <a:r>
              <a:rPr lang="uk-UA" dirty="0" smtClean="0"/>
              <a:t> Ю. АМ™ : як досягнути безсмертя в домашніх умовах : </a:t>
            </a:r>
            <a:r>
              <a:rPr lang="uk-UA" i="1" dirty="0" smtClean="0"/>
              <a:t>роман-в новелах / авт.-ред. Ю. </a:t>
            </a:r>
            <a:r>
              <a:rPr lang="uk-UA" i="1" dirty="0" err="1" smtClean="0"/>
              <a:t>Іздрик</a:t>
            </a:r>
            <a:r>
              <a:rPr lang="uk-UA" i="1" dirty="0" smtClean="0"/>
              <a:t>. Харків : Кн. клуб «</a:t>
            </a:r>
            <a:r>
              <a:rPr lang="uk-UA" i="1" dirty="0" err="1" smtClean="0"/>
              <a:t>Клуб</a:t>
            </a:r>
            <a:r>
              <a:rPr lang="uk-UA" i="1" dirty="0" smtClean="0"/>
              <a:t> сімейного дозвілля», 2010. 313 с.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Змістові модулі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b="1" u="sng" dirty="0" smtClean="0"/>
          </a:p>
          <a:p>
            <a:r>
              <a:rPr lang="uk-UA" b="1" u="sng" dirty="0" smtClean="0"/>
              <a:t>Змістовий </a:t>
            </a:r>
            <a:r>
              <a:rPr lang="uk-UA" b="1" u="sng" dirty="0" smtClean="0"/>
              <a:t>модуль 1. Жанри </a:t>
            </a:r>
            <a:r>
              <a:rPr lang="uk-UA" b="1" u="sng" dirty="0" err="1" smtClean="0"/>
              <a:t>інтернет-поезії</a:t>
            </a:r>
            <a:endParaRPr lang="uk-UA" b="1" u="sng" dirty="0" smtClean="0"/>
          </a:p>
          <a:p>
            <a:endParaRPr lang="uk-UA" b="1" u="sng" dirty="0" smtClean="0"/>
          </a:p>
          <a:p>
            <a:r>
              <a:rPr lang="uk-UA" b="1" u="sng" dirty="0" smtClean="0"/>
              <a:t>Змістовий модуль 2. Особливості </a:t>
            </a:r>
            <a:r>
              <a:rPr lang="uk-UA" b="1" u="sng" dirty="0" err="1" smtClean="0"/>
              <a:t>гіпертекстуальної</a:t>
            </a:r>
            <a:r>
              <a:rPr lang="uk-UA" b="1" u="sng" dirty="0" smtClean="0"/>
              <a:t> прози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cap="all" dirty="0" smtClean="0"/>
              <a:t>жанрові різновиди віртуальної літератури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Поняття віртуальної літератури. Зародження мережевої літератури в Україні. </a:t>
            </a:r>
            <a:r>
              <a:rPr lang="uk-UA" dirty="0" err="1" smtClean="0"/>
              <a:t>Гіпертекстуальна</a:t>
            </a:r>
            <a:r>
              <a:rPr lang="uk-UA" dirty="0" smtClean="0"/>
              <a:t> та мультимедійна література.</a:t>
            </a:r>
            <a:endParaRPr lang="ru-RU" dirty="0" smtClean="0"/>
          </a:p>
          <a:p>
            <a:pPr lvl="0"/>
            <a:r>
              <a:rPr lang="uk-UA" dirty="0" smtClean="0"/>
              <a:t>Функції автора та читача в </a:t>
            </a:r>
            <a:r>
              <a:rPr lang="uk-UA" dirty="0" err="1" smtClean="0"/>
              <a:t>гіпертекстуальному</a:t>
            </a:r>
            <a:r>
              <a:rPr lang="uk-UA" dirty="0" smtClean="0"/>
              <a:t> художньому дискурсі. </a:t>
            </a:r>
            <a:endParaRPr lang="ru-RU" dirty="0" smtClean="0"/>
          </a:p>
          <a:p>
            <a:pPr lvl="0"/>
            <a:r>
              <a:rPr lang="uk-UA" dirty="0" smtClean="0"/>
              <a:t>Проблема сприйняття віртуальних творів. Основні типи читання художнього </a:t>
            </a:r>
            <a:r>
              <a:rPr lang="uk-UA" dirty="0" err="1" smtClean="0"/>
              <a:t>гіпертексту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smtClean="0"/>
              <a:t>Жанрові різновиди віртуальної літератури.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cap="all" dirty="0" smtClean="0"/>
              <a:t>Структурні та жанрові особливості </a:t>
            </a:r>
            <a:r>
              <a:rPr lang="uk-UA" sz="3200" b="1" cap="all" dirty="0" smtClean="0"/>
              <a:t>візуальної </a:t>
            </a:r>
            <a:r>
              <a:rPr lang="uk-UA" sz="3200" b="1" cap="all" dirty="0" smtClean="0"/>
              <a:t>поезії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Поняття візуальної поезії. </a:t>
            </a:r>
            <a:r>
              <a:rPr lang="uk-UA" dirty="0" err="1" smtClean="0"/>
              <a:t>Генеза</a:t>
            </a:r>
            <a:r>
              <a:rPr lang="uk-UA" dirty="0" smtClean="0"/>
              <a:t> розвитку явища.</a:t>
            </a:r>
            <a:endParaRPr lang="ru-RU" dirty="0" smtClean="0"/>
          </a:p>
          <a:p>
            <a:pPr lvl="0"/>
            <a:r>
              <a:rPr lang="uk-UA" dirty="0" smtClean="0"/>
              <a:t>Специфіка </a:t>
            </a:r>
            <a:r>
              <a:rPr lang="uk-UA" dirty="0" err="1" smtClean="0"/>
              <a:t>креолізованого</a:t>
            </a:r>
            <a:r>
              <a:rPr lang="uk-UA" dirty="0" smtClean="0"/>
              <a:t> тексту. Характерні риси візуальної поезії та засоби її творення.</a:t>
            </a:r>
            <a:endParaRPr lang="ru-RU" dirty="0" smtClean="0"/>
          </a:p>
          <a:p>
            <a:pPr lvl="0"/>
            <a:r>
              <a:rPr lang="uk-UA" dirty="0" smtClean="0"/>
              <a:t>Жанрові різновиди зорової поезії.</a:t>
            </a:r>
            <a:endParaRPr lang="ru-RU" dirty="0" smtClean="0"/>
          </a:p>
          <a:p>
            <a:pPr lvl="0"/>
            <a:r>
              <a:rPr lang="uk-UA" dirty="0" smtClean="0"/>
              <a:t>Інтерактивна зорова поезія доби бароко. Фігурні вірші І. Величковського.</a:t>
            </a:r>
            <a:endParaRPr lang="ru-RU" dirty="0" smtClean="0"/>
          </a:p>
          <a:p>
            <a:pPr lvl="0"/>
            <a:r>
              <a:rPr lang="uk-UA" dirty="0" smtClean="0"/>
              <a:t>Візуальна поезія українських та світових футуристів. </a:t>
            </a:r>
            <a:endParaRPr lang="ru-RU" dirty="0" smtClean="0"/>
          </a:p>
          <a:p>
            <a:pPr lvl="0"/>
            <a:r>
              <a:rPr lang="uk-UA" dirty="0" smtClean="0"/>
              <a:t>Постмодерна та сучасна експериментальна поезія.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cap="all" dirty="0" smtClean="0"/>
              <a:t>Різновиди мережевої лірики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err="1" smtClean="0"/>
              <a:t>Постструктуралістська</a:t>
            </a:r>
            <a:r>
              <a:rPr lang="uk-UA" dirty="0" smtClean="0"/>
              <a:t> концепція тексту у трактуванні мережевої лірики.</a:t>
            </a:r>
            <a:endParaRPr lang="ru-RU" dirty="0" smtClean="0"/>
          </a:p>
          <a:p>
            <a:pPr lvl="0"/>
            <a:r>
              <a:rPr lang="uk-UA" dirty="0" err="1" smtClean="0"/>
              <a:t>Фотопоезія</a:t>
            </a:r>
            <a:r>
              <a:rPr lang="uk-UA" dirty="0" smtClean="0"/>
              <a:t> як жанр віртуальної літератури.</a:t>
            </a:r>
            <a:endParaRPr lang="ru-RU" dirty="0" smtClean="0"/>
          </a:p>
          <a:p>
            <a:pPr lvl="0"/>
            <a:r>
              <a:rPr lang="uk-UA" dirty="0" smtClean="0"/>
              <a:t>Особливості поетичного </a:t>
            </a:r>
            <a:r>
              <a:rPr lang="uk-UA" dirty="0" err="1" smtClean="0"/>
              <a:t>фанфікшину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err="1" smtClean="0"/>
              <a:t>Сонгфікшн</a:t>
            </a:r>
            <a:r>
              <a:rPr lang="uk-UA" dirty="0" smtClean="0"/>
              <a:t> як різновид мережевої поезії.</a:t>
            </a:r>
            <a:endParaRPr lang="ru-RU" dirty="0" smtClean="0"/>
          </a:p>
          <a:p>
            <a:r>
              <a:rPr lang="uk-UA" dirty="0" smtClean="0"/>
              <a:t>Поетичні ігри в </a:t>
            </a:r>
            <a:r>
              <a:rPr lang="uk-UA" dirty="0" err="1" smtClean="0"/>
              <a:t>інтернет-мережі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cap="all" dirty="0" err="1" smtClean="0"/>
              <a:t>Інтермедіальні</a:t>
            </a:r>
            <a:r>
              <a:rPr lang="uk-UA" sz="4000" b="1" cap="all" dirty="0" smtClean="0"/>
              <a:t> аспекти </a:t>
            </a:r>
            <a:r>
              <a:rPr lang="uk-UA" sz="4000" b="1" cap="all" dirty="0" err="1" smtClean="0"/>
              <a:t>відеопоезії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Виникнення та розвиток </a:t>
            </a:r>
            <a:r>
              <a:rPr lang="uk-UA" dirty="0" err="1" smtClean="0"/>
              <a:t>відеопоезії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err="1" smtClean="0"/>
              <a:t>Інтермедіальний</a:t>
            </a:r>
            <a:r>
              <a:rPr lang="uk-UA" dirty="0" smtClean="0"/>
              <a:t> характер </a:t>
            </a:r>
            <a:r>
              <a:rPr lang="uk-UA" dirty="0" err="1" smtClean="0"/>
              <a:t>відеопоезії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smtClean="0"/>
              <a:t>Змістові різновиди </a:t>
            </a:r>
            <a:r>
              <a:rPr lang="uk-UA" dirty="0" err="1" smtClean="0"/>
              <a:t>відеопоезій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smtClean="0"/>
              <a:t>Технічні характеристики поетичних кліпів.</a:t>
            </a:r>
            <a:endParaRPr lang="ru-RU" dirty="0" smtClean="0"/>
          </a:p>
          <a:p>
            <a:pPr lvl="0"/>
            <a:r>
              <a:rPr lang="uk-UA" dirty="0" smtClean="0"/>
              <a:t>Сучасна українська відеопоезія: С. Жадана та проект «</a:t>
            </a:r>
            <a:r>
              <a:rPr lang="uk-UA" dirty="0" err="1" smtClean="0"/>
              <a:t>Rozdilovi</a:t>
            </a:r>
            <a:r>
              <a:rPr lang="uk-UA" dirty="0" smtClean="0"/>
              <a:t>», Катерина Бабкіна та проект «</a:t>
            </a:r>
            <a:r>
              <a:rPr lang="uk-UA" dirty="0" err="1" smtClean="0"/>
              <a:t>Відеопоезія</a:t>
            </a:r>
            <a:r>
              <a:rPr lang="uk-UA" dirty="0" smtClean="0"/>
              <a:t>/</a:t>
            </a:r>
            <a:r>
              <a:rPr lang="uk-UA" dirty="0" err="1" smtClean="0"/>
              <a:t>Відеопроза</a:t>
            </a:r>
            <a:r>
              <a:rPr lang="uk-UA" dirty="0" smtClean="0"/>
              <a:t>», Любов </a:t>
            </a:r>
            <a:r>
              <a:rPr lang="uk-UA" dirty="0" err="1" smtClean="0"/>
              <a:t>Якимчук</a:t>
            </a:r>
            <a:r>
              <a:rPr lang="uk-UA" dirty="0" smtClean="0"/>
              <a:t> та цикл </a:t>
            </a:r>
            <a:r>
              <a:rPr lang="uk-UA" dirty="0" err="1" smtClean="0"/>
              <a:t>відеопоезії</a:t>
            </a:r>
            <a:r>
              <a:rPr lang="uk-UA" dirty="0" smtClean="0"/>
              <a:t> «Досить розмов у моїй голові».</a:t>
            </a:r>
            <a:endParaRPr lang="ru-RU" dirty="0" smtClean="0"/>
          </a:p>
          <a:p>
            <a:pPr lvl="0"/>
            <a:r>
              <a:rPr lang="uk-UA" dirty="0" smtClean="0"/>
              <a:t>Фестивалі </a:t>
            </a:r>
            <a:r>
              <a:rPr lang="uk-UA" dirty="0" err="1" smtClean="0"/>
              <a:t>відеопоезій</a:t>
            </a:r>
            <a:r>
              <a:rPr lang="uk-UA" dirty="0" smtClean="0"/>
              <a:t>: загальний огляд.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cap="all" dirty="0" smtClean="0"/>
              <a:t>«Пиріжкова поезія» та </a:t>
            </a:r>
            <a:r>
              <a:rPr lang="uk-UA" sz="3200" b="1" cap="all" dirty="0" err="1" smtClean="0"/>
              <a:t>буріме</a:t>
            </a:r>
            <a:r>
              <a:rPr lang="uk-UA" sz="3200" b="1" cap="all" dirty="0" smtClean="0"/>
              <a:t>  як малі форми віртуальної літератури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Історія виникнення «пиріжка» як віртуального жанру.</a:t>
            </a:r>
            <a:endParaRPr lang="ru-RU" dirty="0" smtClean="0"/>
          </a:p>
          <a:p>
            <a:pPr lvl="0"/>
            <a:r>
              <a:rPr lang="uk-UA" dirty="0" smtClean="0"/>
              <a:t>Художні особливості та жанрові різновиди «пиріжкової поезії».</a:t>
            </a:r>
            <a:endParaRPr lang="ru-RU" dirty="0" smtClean="0"/>
          </a:p>
          <a:p>
            <a:pPr lvl="0"/>
            <a:r>
              <a:rPr lang="uk-UA" dirty="0" smtClean="0"/>
              <a:t>Своєрідність віршів зі збірок «</a:t>
            </a:r>
            <a:r>
              <a:rPr lang="uk-UA" dirty="0" err="1" smtClean="0"/>
              <a:t>Пирожки</a:t>
            </a:r>
            <a:r>
              <a:rPr lang="uk-UA" dirty="0" smtClean="0"/>
              <a:t> с буквами», «Порошки с буквами» та «</a:t>
            </a:r>
            <a:r>
              <a:rPr lang="uk-UA" dirty="0" err="1" smtClean="0"/>
              <a:t>Чорная</a:t>
            </a:r>
            <a:r>
              <a:rPr lang="uk-UA" dirty="0" smtClean="0"/>
              <a:t> : </a:t>
            </a:r>
            <a:r>
              <a:rPr lang="uk-UA" dirty="0" err="1" smtClean="0"/>
              <a:t>перашки</a:t>
            </a:r>
            <a:r>
              <a:rPr lang="uk-UA" dirty="0" smtClean="0"/>
              <a:t>» (В. Сахненко). </a:t>
            </a:r>
            <a:endParaRPr lang="ru-RU" dirty="0" smtClean="0"/>
          </a:p>
          <a:p>
            <a:pPr lvl="0"/>
            <a:r>
              <a:rPr lang="uk-UA" dirty="0" smtClean="0"/>
              <a:t>«Пиріжкова поезія» українських письменників.</a:t>
            </a:r>
            <a:endParaRPr lang="ru-RU" dirty="0" smtClean="0"/>
          </a:p>
          <a:p>
            <a:pPr lvl="0"/>
            <a:r>
              <a:rPr lang="uk-UA" dirty="0" err="1" smtClean="0"/>
              <a:t>Буріме</a:t>
            </a:r>
            <a:r>
              <a:rPr lang="uk-UA" dirty="0" smtClean="0"/>
              <a:t> як жанр інтерактивної літератури. Історія становлення жанру.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cap="all" dirty="0" smtClean="0"/>
              <a:t>Графічний роман у системі мережевої літератури. Інтерактивна цифрова література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Історія виникнення жанру графічного роману та його еволюція у сучасній мережевій літературі.</a:t>
            </a:r>
            <a:endParaRPr lang="ru-RU" dirty="0" smtClean="0"/>
          </a:p>
          <a:p>
            <a:pPr lvl="0"/>
            <a:r>
              <a:rPr lang="uk-UA" dirty="0" smtClean="0"/>
              <a:t>Взаємодія вербального та невербального компонентів у графічному романі. Функції </a:t>
            </a:r>
            <a:r>
              <a:rPr lang="uk-UA" dirty="0" err="1" smtClean="0"/>
              <a:t>паралінгвістичних</a:t>
            </a:r>
            <a:r>
              <a:rPr lang="uk-UA" dirty="0" smtClean="0"/>
              <a:t> засобів у </a:t>
            </a:r>
            <a:r>
              <a:rPr lang="uk-UA" dirty="0" err="1" smtClean="0"/>
              <a:t>креолізованому</a:t>
            </a:r>
            <a:r>
              <a:rPr lang="uk-UA" dirty="0" smtClean="0"/>
              <a:t> тексті.</a:t>
            </a:r>
            <a:endParaRPr lang="ru-RU" dirty="0" smtClean="0"/>
          </a:p>
          <a:p>
            <a:pPr lvl="0"/>
            <a:r>
              <a:rPr lang="uk-UA" dirty="0" smtClean="0"/>
              <a:t>Розвиток графічної прози в Україні: </a:t>
            </a:r>
            <a:r>
              <a:rPr lang="uk-UA" dirty="0" err="1" smtClean="0"/>
              <a:t>арт-бук</a:t>
            </a:r>
            <a:r>
              <a:rPr lang="uk-UA" dirty="0" smtClean="0"/>
              <a:t>, комікс тощо.</a:t>
            </a:r>
            <a:endParaRPr lang="ru-RU" dirty="0" smtClean="0"/>
          </a:p>
          <a:p>
            <a:pPr lvl="0"/>
            <a:r>
              <a:rPr lang="uk-UA" dirty="0" smtClean="0"/>
              <a:t>Інтерактивна цифрова література. Мережеві літературні ігри.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cap="all" dirty="0" smtClean="0"/>
              <a:t>Поетика </a:t>
            </a:r>
            <a:r>
              <a:rPr lang="uk-UA" sz="3600" b="1" cap="all" dirty="0" err="1" smtClean="0"/>
              <a:t>гіпертекстуального</a:t>
            </a:r>
            <a:r>
              <a:rPr lang="uk-UA" sz="3600" b="1" cap="all" dirty="0" smtClean="0"/>
              <a:t> роману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Поняття </a:t>
            </a:r>
            <a:r>
              <a:rPr lang="uk-UA" dirty="0" err="1" smtClean="0"/>
              <a:t>гіперроману</a:t>
            </a:r>
            <a:r>
              <a:rPr lang="uk-UA" dirty="0" smtClean="0"/>
              <a:t>. Особливості поетики </a:t>
            </a:r>
            <a:r>
              <a:rPr lang="uk-UA" dirty="0" err="1" smtClean="0"/>
              <a:t>компʼютерного</a:t>
            </a:r>
            <a:r>
              <a:rPr lang="uk-UA" dirty="0" smtClean="0"/>
              <a:t> роману.</a:t>
            </a:r>
            <a:endParaRPr lang="ru-RU" dirty="0" smtClean="0"/>
          </a:p>
          <a:p>
            <a:pPr lvl="0"/>
            <a:r>
              <a:rPr lang="uk-UA" dirty="0" smtClean="0"/>
              <a:t>М. Павич як засновник </a:t>
            </a:r>
            <a:r>
              <a:rPr lang="uk-UA" dirty="0" err="1" smtClean="0"/>
              <a:t>роману-гіпертексту</a:t>
            </a:r>
            <a:r>
              <a:rPr lang="uk-UA" dirty="0" smtClean="0"/>
              <a:t>. Жанрові різновиди романів письменника.</a:t>
            </a:r>
            <a:endParaRPr lang="ru-RU" dirty="0" smtClean="0"/>
          </a:p>
          <a:p>
            <a:pPr lvl="0"/>
            <a:r>
              <a:rPr lang="uk-UA" dirty="0" smtClean="0"/>
              <a:t>Роман «Зникнення» Жоржа </a:t>
            </a:r>
            <a:r>
              <a:rPr lang="uk-UA" dirty="0" err="1" smtClean="0"/>
              <a:t>Перека</a:t>
            </a:r>
            <a:r>
              <a:rPr lang="uk-UA" dirty="0" smtClean="0"/>
              <a:t> як </a:t>
            </a:r>
            <a:r>
              <a:rPr lang="uk-UA" dirty="0" err="1" smtClean="0"/>
              <a:t>гіпертекст</a:t>
            </a:r>
            <a:r>
              <a:rPr lang="uk-UA" dirty="0" smtClean="0"/>
              <a:t>.</a:t>
            </a:r>
            <a:endParaRPr lang="ru-RU" dirty="0" smtClean="0"/>
          </a:p>
          <a:p>
            <a:pPr lvl="0"/>
            <a:r>
              <a:rPr lang="uk-UA" dirty="0" smtClean="0"/>
              <a:t>Розвиток поетики </a:t>
            </a:r>
            <a:r>
              <a:rPr lang="uk-UA" dirty="0" err="1" smtClean="0"/>
              <a:t>гіпертекстуальної</a:t>
            </a:r>
            <a:r>
              <a:rPr lang="uk-UA" dirty="0" smtClean="0"/>
              <a:t> прози (на прикладі творчості М. </a:t>
            </a:r>
            <a:r>
              <a:rPr lang="uk-UA" dirty="0" err="1" smtClean="0"/>
              <a:t>Джойса</a:t>
            </a:r>
            <a:r>
              <a:rPr lang="uk-UA" dirty="0" smtClean="0"/>
              <a:t>, С. </a:t>
            </a:r>
            <a:r>
              <a:rPr lang="uk-UA" dirty="0" err="1" smtClean="0"/>
              <a:t>Мойлтропа</a:t>
            </a:r>
            <a:r>
              <a:rPr lang="uk-UA" dirty="0" smtClean="0"/>
              <a:t>, Ш. Джексон, М. </a:t>
            </a:r>
            <a:r>
              <a:rPr lang="uk-UA" dirty="0" err="1" smtClean="0"/>
              <a:t>Каверлі</a:t>
            </a:r>
            <a:r>
              <a:rPr lang="uk-UA" dirty="0" smtClean="0"/>
              <a:t>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432</Words>
  <PresentationFormat>Экран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Змістові модулі</vt:lpstr>
      <vt:lpstr>жанрові різновиди віртуальної літератури</vt:lpstr>
      <vt:lpstr>Структурні та жанрові особливості візуальної поезії</vt:lpstr>
      <vt:lpstr>Різновиди мережевої лірики</vt:lpstr>
      <vt:lpstr>Інтермедіальні аспекти відеопоезії</vt:lpstr>
      <vt:lpstr>«Пиріжкова поезія» та буріме  як малі форми віртуальної літератури</vt:lpstr>
      <vt:lpstr>Графічний роман у системі мережевої літератури. Інтерактивна цифрова література</vt:lpstr>
      <vt:lpstr>Поетика гіпертекстуального роману</vt:lpstr>
      <vt:lpstr>Гіпертекстуальна проза в українській літературі</vt:lpstr>
      <vt:lpstr>Блог та інтернет-щоденник як гіпержанри</vt:lpstr>
      <vt:lpstr>Фанфікшн як феномен сучасної літератури</vt:lpstr>
      <vt:lpstr>типологічні та жанрові характеристики сучасних тревел-журналів</vt:lpstr>
      <vt:lpstr>Література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Gateway</dc:creator>
  <cp:lastModifiedBy>Gateway</cp:lastModifiedBy>
  <cp:revision>2</cp:revision>
  <dcterms:created xsi:type="dcterms:W3CDTF">2020-06-17T06:13:59Z</dcterms:created>
  <dcterms:modified xsi:type="dcterms:W3CDTF">2020-06-17T06:25:38Z</dcterms:modified>
</cp:coreProperties>
</file>